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image" Target="../media/image-10-20.png"/><Relationship Id="rId21" Type="http://schemas.openxmlformats.org/officeDocument/2006/relationships/slideLayout" Target="../slideLayouts/slideLayout2.xml"/><Relationship Id="rId2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png"/><Relationship Id="rId18" Type="http://schemas.openxmlformats.org/officeDocument/2006/relationships/image" Target="../media/image-11-18.png"/><Relationship Id="rId19" Type="http://schemas.openxmlformats.org/officeDocument/2006/relationships/image" Target="../media/image-11-19.png"/><Relationship Id="rId20" Type="http://schemas.openxmlformats.org/officeDocument/2006/relationships/image" Target="../media/image-11-20.png"/><Relationship Id="rId21" Type="http://schemas.openxmlformats.org/officeDocument/2006/relationships/slideLayout" Target="../slideLayouts/slideLayout2.xml"/><Relationship Id="rId2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slideLayout" Target="../slideLayouts/slideLayout2.xml"/><Relationship Id="rId1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png"/><Relationship Id="rId13" Type="http://schemas.openxmlformats.org/officeDocument/2006/relationships/image" Target="../media/image-13-13.png"/><Relationship Id="rId14" Type="http://schemas.openxmlformats.org/officeDocument/2006/relationships/image" Target="../media/image-13-14.png"/><Relationship Id="rId15" Type="http://schemas.openxmlformats.org/officeDocument/2006/relationships/slideLayout" Target="../slideLayouts/slideLayout2.xml"/><Relationship Id="rId1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image" Target="../media/image-3-18.png"/><Relationship Id="rId19" Type="http://schemas.openxmlformats.org/officeDocument/2006/relationships/image" Target="../media/image-3-19.png"/><Relationship Id="rId20" Type="http://schemas.openxmlformats.org/officeDocument/2006/relationships/image" Target="../media/image-3-20.png"/><Relationship Id="rId21" Type="http://schemas.openxmlformats.org/officeDocument/2006/relationships/slideLayout" Target="../slideLayouts/slideLayout2.xml"/><Relationship Id="rId2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slideLayout" Target="../slideLayouts/slideLayout2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image" Target="../media/image-7-24.png"/><Relationship Id="rId25" Type="http://schemas.openxmlformats.org/officeDocument/2006/relationships/image" Target="../media/image-7-25.png"/><Relationship Id="rId26" Type="http://schemas.openxmlformats.org/officeDocument/2006/relationships/slideLayout" Target="../slideLayouts/slideLayout2.xml"/><Relationship Id="rId2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slideLayout" Target="../slideLayouts/slideLayout2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slideLayout" Target="../slideLayouts/slideLayout2.xml"/><Relationship Id="rId1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10819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4206240"/>
            <a:ext cx="13267944" cy="1682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Automated Brain Tumor Detection and Segmentation</a:t>
            </a:r>
            <a:endParaRPr lang="en-US" sz="529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737360"/>
            <a:ext cx="2606040" cy="242316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584" y="1737360"/>
            <a:ext cx="2606040" cy="242316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4379976"/>
            <a:ext cx="2606040" cy="2743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9584" y="4379976"/>
            <a:ext cx="2606040" cy="27432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5080" y="1737360"/>
            <a:ext cx="2606040" cy="242316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5080" y="4379976"/>
            <a:ext cx="2606040" cy="27432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1328" y="1929384"/>
            <a:ext cx="1636776" cy="2039112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6824" y="1929384"/>
            <a:ext cx="1636776" cy="2039112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1328" y="4581144"/>
            <a:ext cx="1636776" cy="2350008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6824" y="4581144"/>
            <a:ext cx="1636776" cy="2350008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41464" y="1929384"/>
            <a:ext cx="1636776" cy="2039112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41464" y="4581144"/>
            <a:ext cx="1636776" cy="2350008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7824" y="1911096"/>
            <a:ext cx="420624" cy="420624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12464" y="1911096"/>
            <a:ext cx="420624" cy="420624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7824" y="4562856"/>
            <a:ext cx="420624" cy="420624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12464" y="4562856"/>
            <a:ext cx="420624" cy="420624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37960" y="1911096"/>
            <a:ext cx="420624" cy="420624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37960" y="4562856"/>
            <a:ext cx="420624" cy="420624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85800" y="88696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Module 3: Contrast Enhancement</a:t>
            </a:r>
            <a:endParaRPr lang="en-US" sz="3840" dirty="0"/>
          </a:p>
        </p:txBody>
      </p:sp>
      <p:sp>
        <p:nvSpPr>
          <p:cNvPr id="23" name="Text 1"/>
          <p:cNvSpPr/>
          <p:nvPr/>
        </p:nvSpPr>
        <p:spPr>
          <a:xfrm>
            <a:off x="1024128" y="194767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24" name="Text 2"/>
          <p:cNvSpPr/>
          <p:nvPr/>
        </p:nvSpPr>
        <p:spPr>
          <a:xfrm>
            <a:off x="1481328" y="1929384"/>
            <a:ext cx="1636776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CLAHE Technique</a:t>
            </a:r>
            <a:endParaRPr lang="en-US" sz="1920" dirty="0"/>
          </a:p>
        </p:txBody>
      </p:sp>
      <p:sp>
        <p:nvSpPr>
          <p:cNvPr id="25" name="Text 3"/>
          <p:cNvSpPr/>
          <p:nvPr/>
        </p:nvSpPr>
        <p:spPr>
          <a:xfrm>
            <a:off x="1481328" y="2715768"/>
            <a:ext cx="1636776" cy="1252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Applies contrast enhancement locally instead of globally.</a:t>
            </a:r>
            <a:endParaRPr lang="en-US" sz="1530" dirty="0"/>
          </a:p>
        </p:txBody>
      </p:sp>
      <p:sp>
        <p:nvSpPr>
          <p:cNvPr id="26" name="Text 4"/>
          <p:cNvSpPr/>
          <p:nvPr/>
        </p:nvSpPr>
        <p:spPr>
          <a:xfrm>
            <a:off x="3849624" y="194767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27" name="Text 5"/>
          <p:cNvSpPr/>
          <p:nvPr/>
        </p:nvSpPr>
        <p:spPr>
          <a:xfrm>
            <a:off x="1024128" y="4590288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1920" dirty="0"/>
          </a:p>
        </p:txBody>
      </p:sp>
      <p:sp>
        <p:nvSpPr>
          <p:cNvPr id="28" name="Text 6"/>
          <p:cNvSpPr/>
          <p:nvPr/>
        </p:nvSpPr>
        <p:spPr>
          <a:xfrm>
            <a:off x="4306824" y="1929384"/>
            <a:ext cx="1636776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Tumor Distinction</a:t>
            </a:r>
            <a:endParaRPr lang="en-US" sz="1920" dirty="0"/>
          </a:p>
        </p:txBody>
      </p:sp>
      <p:sp>
        <p:nvSpPr>
          <p:cNvPr id="29" name="Text 7"/>
          <p:cNvSpPr/>
          <p:nvPr/>
        </p:nvSpPr>
        <p:spPr>
          <a:xfrm>
            <a:off x="1481328" y="4581144"/>
            <a:ext cx="1636776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Local vs Global</a:t>
            </a:r>
            <a:endParaRPr lang="en-US" sz="1920" dirty="0"/>
          </a:p>
        </p:txBody>
      </p:sp>
      <p:sp>
        <p:nvSpPr>
          <p:cNvPr id="30" name="Text 8"/>
          <p:cNvSpPr/>
          <p:nvPr/>
        </p:nvSpPr>
        <p:spPr>
          <a:xfrm>
            <a:off x="4306824" y="2715768"/>
            <a:ext cx="1636776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Makes tumors more visible in medical images.</a:t>
            </a:r>
            <a:endParaRPr lang="en-US" sz="1530" dirty="0"/>
          </a:p>
        </p:txBody>
      </p:sp>
      <p:sp>
        <p:nvSpPr>
          <p:cNvPr id="31" name="Text 9"/>
          <p:cNvSpPr/>
          <p:nvPr/>
        </p:nvSpPr>
        <p:spPr>
          <a:xfrm>
            <a:off x="1481328" y="5358384"/>
            <a:ext cx="1636776" cy="15636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Local enhancement improves detail versus standard techniques.</a:t>
            </a:r>
            <a:endParaRPr lang="en-US" sz="1530" dirty="0"/>
          </a:p>
        </p:txBody>
      </p:sp>
      <p:sp>
        <p:nvSpPr>
          <p:cNvPr id="32" name="Text 10"/>
          <p:cNvSpPr/>
          <p:nvPr/>
        </p:nvSpPr>
        <p:spPr>
          <a:xfrm>
            <a:off x="3849624" y="4590288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1920" dirty="0"/>
          </a:p>
        </p:txBody>
      </p:sp>
      <p:sp>
        <p:nvSpPr>
          <p:cNvPr id="33" name="Text 11"/>
          <p:cNvSpPr/>
          <p:nvPr/>
        </p:nvSpPr>
        <p:spPr>
          <a:xfrm>
            <a:off x="4306824" y="4581144"/>
            <a:ext cx="1636776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Application in Imaging</a:t>
            </a:r>
            <a:endParaRPr lang="en-US" sz="1920" dirty="0"/>
          </a:p>
        </p:txBody>
      </p:sp>
      <p:sp>
        <p:nvSpPr>
          <p:cNvPr id="34" name="Text 12"/>
          <p:cNvSpPr/>
          <p:nvPr/>
        </p:nvSpPr>
        <p:spPr>
          <a:xfrm>
            <a:off x="4306824" y="5358384"/>
            <a:ext cx="1636776" cy="1252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Essential for improving diagnostic capabilities.</a:t>
            </a:r>
            <a:endParaRPr lang="en-US" sz="1530" dirty="0"/>
          </a:p>
        </p:txBody>
      </p:sp>
      <p:sp>
        <p:nvSpPr>
          <p:cNvPr id="35" name="Text 13"/>
          <p:cNvSpPr/>
          <p:nvPr/>
        </p:nvSpPr>
        <p:spPr>
          <a:xfrm>
            <a:off x="6684264" y="194767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36" name="Text 14"/>
          <p:cNvSpPr/>
          <p:nvPr/>
        </p:nvSpPr>
        <p:spPr>
          <a:xfrm>
            <a:off x="7141464" y="1929384"/>
            <a:ext cx="1636776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Noise Prevention</a:t>
            </a:r>
            <a:endParaRPr lang="en-US" sz="1920" dirty="0"/>
          </a:p>
        </p:txBody>
      </p:sp>
      <p:sp>
        <p:nvSpPr>
          <p:cNvPr id="37" name="Text 15"/>
          <p:cNvSpPr/>
          <p:nvPr/>
        </p:nvSpPr>
        <p:spPr>
          <a:xfrm>
            <a:off x="7141464" y="2715768"/>
            <a:ext cx="1636776" cy="1252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Avoids over-amplification of noise in image tiles.</a:t>
            </a:r>
            <a:endParaRPr lang="en-US" sz="1530" dirty="0"/>
          </a:p>
        </p:txBody>
      </p:sp>
      <p:sp>
        <p:nvSpPr>
          <p:cNvPr id="38" name="Text 16"/>
          <p:cNvSpPr/>
          <p:nvPr/>
        </p:nvSpPr>
        <p:spPr>
          <a:xfrm>
            <a:off x="6684264" y="4590288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</a:t>
            </a:r>
            <a:endParaRPr lang="en-US" sz="1920" dirty="0"/>
          </a:p>
        </p:txBody>
      </p:sp>
      <p:sp>
        <p:nvSpPr>
          <p:cNvPr id="39" name="Text 17"/>
          <p:cNvSpPr/>
          <p:nvPr/>
        </p:nvSpPr>
        <p:spPr>
          <a:xfrm>
            <a:off x="7141464" y="4581144"/>
            <a:ext cx="163677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Next Steps</a:t>
            </a:r>
            <a:endParaRPr lang="en-US" sz="1920" dirty="0"/>
          </a:p>
        </p:txBody>
      </p:sp>
      <p:sp>
        <p:nvSpPr>
          <p:cNvPr id="40" name="Text 18"/>
          <p:cNvSpPr/>
          <p:nvPr/>
        </p:nvSpPr>
        <p:spPr>
          <a:xfrm>
            <a:off x="7141464" y="5056632"/>
            <a:ext cx="1636776" cy="1252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Proceed to further analysis and interpretation.</a:t>
            </a:r>
            <a:endParaRPr lang="en-US" sz="153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3831336"/>
            <a:ext cx="6528816" cy="100584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5038344"/>
            <a:ext cx="6528816" cy="100584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6236208"/>
            <a:ext cx="6528816" cy="100584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3831336"/>
            <a:ext cx="6528816" cy="100584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784" y="5038344"/>
            <a:ext cx="6528816" cy="100584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5784" y="6236208"/>
            <a:ext cx="6528816" cy="10058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456" y="4005072"/>
            <a:ext cx="5696712" cy="676656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2456" y="5202936"/>
            <a:ext cx="5696712" cy="67665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56" y="6400800"/>
            <a:ext cx="5696712" cy="676656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3296" y="4005072"/>
            <a:ext cx="5696712" cy="676656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3296" y="5202936"/>
            <a:ext cx="5696712" cy="676656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83296" y="6400800"/>
            <a:ext cx="5696712" cy="676656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0392" y="3986784"/>
            <a:ext cx="365760" cy="36576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392" y="5184648"/>
            <a:ext cx="365760" cy="36576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0392" y="6382512"/>
            <a:ext cx="365760" cy="36576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71232" y="3986784"/>
            <a:ext cx="365760" cy="36576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71232" y="5184648"/>
            <a:ext cx="365760" cy="36576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71232" y="6382512"/>
            <a:ext cx="365760" cy="36576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85800" y="3118104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080"/>
              </a:lnSpc>
              <a:buNone/>
            </a:pPr>
            <a:r>
              <a:rPr lang="en-US" sz="326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Module 4: Tumor Segmentation</a:t>
            </a:r>
            <a:endParaRPr lang="en-US" sz="3260" dirty="0"/>
          </a:p>
        </p:txBody>
      </p:sp>
      <p:sp>
        <p:nvSpPr>
          <p:cNvPr id="23" name="Text 1"/>
          <p:cNvSpPr/>
          <p:nvPr/>
        </p:nvSpPr>
        <p:spPr>
          <a:xfrm>
            <a:off x="978408" y="4014216"/>
            <a:ext cx="11887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63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630" dirty="0"/>
          </a:p>
        </p:txBody>
      </p:sp>
      <p:sp>
        <p:nvSpPr>
          <p:cNvPr id="24" name="Text 2"/>
          <p:cNvSpPr/>
          <p:nvPr/>
        </p:nvSpPr>
        <p:spPr>
          <a:xfrm>
            <a:off x="1362456" y="4005072"/>
            <a:ext cx="5696712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63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Isolate the tumor</a:t>
            </a:r>
            <a:endParaRPr lang="en-US" sz="1630" dirty="0"/>
          </a:p>
        </p:txBody>
      </p:sp>
      <p:sp>
        <p:nvSpPr>
          <p:cNvPr id="25" name="Text 3"/>
          <p:cNvSpPr/>
          <p:nvPr/>
        </p:nvSpPr>
        <p:spPr>
          <a:xfrm>
            <a:off x="1362456" y="4407408"/>
            <a:ext cx="569671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80"/>
              </a:lnSpc>
              <a:buNone/>
            </a:pPr>
            <a:r>
              <a:rPr lang="en-US" sz="130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Generate a binary mask to distinguish the tumor.</a:t>
            </a:r>
            <a:endParaRPr lang="en-US" sz="1300" dirty="0"/>
          </a:p>
        </p:txBody>
      </p:sp>
      <p:sp>
        <p:nvSpPr>
          <p:cNvPr id="26" name="Text 4"/>
          <p:cNvSpPr/>
          <p:nvPr/>
        </p:nvSpPr>
        <p:spPr>
          <a:xfrm>
            <a:off x="978408" y="5221224"/>
            <a:ext cx="11887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63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630" dirty="0"/>
          </a:p>
        </p:txBody>
      </p:sp>
      <p:sp>
        <p:nvSpPr>
          <p:cNvPr id="27" name="Text 5"/>
          <p:cNvSpPr/>
          <p:nvPr/>
        </p:nvSpPr>
        <p:spPr>
          <a:xfrm>
            <a:off x="1362456" y="5202936"/>
            <a:ext cx="5696712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63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Canny Edge Detector</a:t>
            </a:r>
            <a:endParaRPr lang="en-US" sz="1630" dirty="0"/>
          </a:p>
        </p:txBody>
      </p:sp>
      <p:sp>
        <p:nvSpPr>
          <p:cNvPr id="28" name="Text 6"/>
          <p:cNvSpPr/>
          <p:nvPr/>
        </p:nvSpPr>
        <p:spPr>
          <a:xfrm>
            <a:off x="1362456" y="5605272"/>
            <a:ext cx="569671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80"/>
              </a:lnSpc>
              <a:buNone/>
            </a:pPr>
            <a:r>
              <a:rPr lang="en-US" sz="130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Identifies the tumor's boundaries for segmentation.</a:t>
            </a:r>
            <a:endParaRPr lang="en-US" sz="1300" dirty="0"/>
          </a:p>
        </p:txBody>
      </p:sp>
      <p:sp>
        <p:nvSpPr>
          <p:cNvPr id="29" name="Text 7"/>
          <p:cNvSpPr/>
          <p:nvPr/>
        </p:nvSpPr>
        <p:spPr>
          <a:xfrm>
            <a:off x="978408" y="6419088"/>
            <a:ext cx="11887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63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1630" dirty="0"/>
          </a:p>
        </p:txBody>
      </p:sp>
      <p:sp>
        <p:nvSpPr>
          <p:cNvPr id="30" name="Text 8"/>
          <p:cNvSpPr/>
          <p:nvPr/>
        </p:nvSpPr>
        <p:spPr>
          <a:xfrm>
            <a:off x="1362456" y="6400800"/>
            <a:ext cx="5696712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63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Enhancement Connection</a:t>
            </a:r>
            <a:endParaRPr lang="en-US" sz="1630" dirty="0"/>
          </a:p>
        </p:txBody>
      </p:sp>
      <p:sp>
        <p:nvSpPr>
          <p:cNvPr id="31" name="Text 9"/>
          <p:cNvSpPr/>
          <p:nvPr/>
        </p:nvSpPr>
        <p:spPr>
          <a:xfrm>
            <a:off x="1362456" y="6812280"/>
            <a:ext cx="569671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80"/>
              </a:lnSpc>
              <a:buNone/>
            </a:pPr>
            <a:r>
              <a:rPr lang="en-US" sz="130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Links with previous contrast enhancement techniques.</a:t>
            </a:r>
            <a:endParaRPr lang="en-US" sz="1300" dirty="0"/>
          </a:p>
        </p:txBody>
      </p:sp>
      <p:sp>
        <p:nvSpPr>
          <p:cNvPr id="32" name="Text 10"/>
          <p:cNvSpPr/>
          <p:nvPr/>
        </p:nvSpPr>
        <p:spPr>
          <a:xfrm>
            <a:off x="7690104" y="4014216"/>
            <a:ext cx="11887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63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630" dirty="0"/>
          </a:p>
        </p:txBody>
      </p:sp>
      <p:sp>
        <p:nvSpPr>
          <p:cNvPr id="33" name="Text 11"/>
          <p:cNvSpPr/>
          <p:nvPr/>
        </p:nvSpPr>
        <p:spPr>
          <a:xfrm>
            <a:off x="8083296" y="4005072"/>
            <a:ext cx="5696712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63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Otsu's Thresholding</a:t>
            </a:r>
            <a:endParaRPr lang="en-US" sz="1630" dirty="0"/>
          </a:p>
        </p:txBody>
      </p:sp>
      <p:sp>
        <p:nvSpPr>
          <p:cNvPr id="34" name="Text 12"/>
          <p:cNvSpPr/>
          <p:nvPr/>
        </p:nvSpPr>
        <p:spPr>
          <a:xfrm>
            <a:off x="8083296" y="4407408"/>
            <a:ext cx="569671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80"/>
              </a:lnSpc>
              <a:buNone/>
            </a:pPr>
            <a:r>
              <a:rPr lang="en-US" sz="130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Primary method for optimal tumor-background separation.</a:t>
            </a:r>
            <a:endParaRPr lang="en-US" sz="1300" dirty="0"/>
          </a:p>
        </p:txBody>
      </p:sp>
      <p:sp>
        <p:nvSpPr>
          <p:cNvPr id="35" name="Text 13"/>
          <p:cNvSpPr/>
          <p:nvPr/>
        </p:nvSpPr>
        <p:spPr>
          <a:xfrm>
            <a:off x="7690104" y="5221224"/>
            <a:ext cx="11887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63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1630" dirty="0"/>
          </a:p>
        </p:txBody>
      </p:sp>
      <p:sp>
        <p:nvSpPr>
          <p:cNvPr id="36" name="Text 14"/>
          <p:cNvSpPr/>
          <p:nvPr/>
        </p:nvSpPr>
        <p:spPr>
          <a:xfrm>
            <a:off x="8083296" y="5202936"/>
            <a:ext cx="5696712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63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Bimodal Histogram</a:t>
            </a:r>
            <a:endParaRPr lang="en-US" sz="1630" dirty="0"/>
          </a:p>
        </p:txBody>
      </p:sp>
      <p:sp>
        <p:nvSpPr>
          <p:cNvPr id="37" name="Text 15"/>
          <p:cNvSpPr/>
          <p:nvPr/>
        </p:nvSpPr>
        <p:spPr>
          <a:xfrm>
            <a:off x="8083296" y="5605272"/>
            <a:ext cx="569671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80"/>
              </a:lnSpc>
              <a:buNone/>
            </a:pPr>
            <a:r>
              <a:rPr lang="en-US" sz="130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Assumes histogram shape post-CLAHE application.</a:t>
            </a:r>
            <a:endParaRPr lang="en-US" sz="1300" dirty="0"/>
          </a:p>
        </p:txBody>
      </p:sp>
      <p:sp>
        <p:nvSpPr>
          <p:cNvPr id="38" name="Text 16"/>
          <p:cNvSpPr/>
          <p:nvPr/>
        </p:nvSpPr>
        <p:spPr>
          <a:xfrm>
            <a:off x="7690104" y="6419088"/>
            <a:ext cx="11887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63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</a:t>
            </a:r>
            <a:endParaRPr lang="en-US" sz="1630" dirty="0"/>
          </a:p>
        </p:txBody>
      </p:sp>
      <p:sp>
        <p:nvSpPr>
          <p:cNvPr id="39" name="Text 17"/>
          <p:cNvSpPr/>
          <p:nvPr/>
        </p:nvSpPr>
        <p:spPr>
          <a:xfrm>
            <a:off x="8083296" y="6400800"/>
            <a:ext cx="5696712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63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Next Steps</a:t>
            </a:r>
            <a:endParaRPr lang="en-US" sz="1630" dirty="0"/>
          </a:p>
        </p:txBody>
      </p:sp>
      <p:sp>
        <p:nvSpPr>
          <p:cNvPr id="40" name="Text 18"/>
          <p:cNvSpPr/>
          <p:nvPr/>
        </p:nvSpPr>
        <p:spPr>
          <a:xfrm>
            <a:off x="8083296" y="6812280"/>
            <a:ext cx="569671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80"/>
              </a:lnSpc>
              <a:buNone/>
            </a:pPr>
            <a:r>
              <a:rPr lang="en-US" sz="130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Preparation for core analysis in following modules.</a:t>
            </a:r>
            <a:endParaRPr lang="en-US" sz="13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424" y="2267712"/>
            <a:ext cx="8266176" cy="149961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424" y="3986784"/>
            <a:ext cx="8266176" cy="118872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5394960"/>
            <a:ext cx="8266176" cy="118872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664" y="2468880"/>
            <a:ext cx="7287768" cy="110642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5664" y="4187952"/>
            <a:ext cx="7287768" cy="795528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5664" y="5596128"/>
            <a:ext cx="7287768" cy="795528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2160" y="2450592"/>
            <a:ext cx="420624" cy="420624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4169664"/>
            <a:ext cx="420624" cy="420624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2160" y="5577840"/>
            <a:ext cx="420624" cy="420624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5660136" y="1426464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Module 5: Feature Analysis</a:t>
            </a:r>
            <a:endParaRPr lang="en-US" sz="3840" dirty="0"/>
          </a:p>
        </p:txBody>
      </p:sp>
      <p:sp>
        <p:nvSpPr>
          <p:cNvPr id="14" name="Text 1"/>
          <p:cNvSpPr/>
          <p:nvPr/>
        </p:nvSpPr>
        <p:spPr>
          <a:xfrm>
            <a:off x="5998464" y="247802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5" name="Text 2"/>
          <p:cNvSpPr/>
          <p:nvPr/>
        </p:nvSpPr>
        <p:spPr>
          <a:xfrm>
            <a:off x="6455664" y="2468880"/>
            <a:ext cx="728776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Quantitative Feature Calculation</a:t>
            </a:r>
            <a:endParaRPr lang="en-US" sz="1920" dirty="0"/>
          </a:p>
        </p:txBody>
      </p:sp>
      <p:sp>
        <p:nvSpPr>
          <p:cNvPr id="16" name="Text 3"/>
          <p:cNvSpPr/>
          <p:nvPr/>
        </p:nvSpPr>
        <p:spPr>
          <a:xfrm>
            <a:off x="6455664" y="2944368"/>
            <a:ext cx="7287768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Measure region properties like area, perimeter, and centroid from the tumor mask.</a:t>
            </a:r>
            <a:endParaRPr lang="en-US" sz="1530" dirty="0"/>
          </a:p>
        </p:txBody>
      </p:sp>
      <p:sp>
        <p:nvSpPr>
          <p:cNvPr id="17" name="Text 4"/>
          <p:cNvSpPr/>
          <p:nvPr/>
        </p:nvSpPr>
        <p:spPr>
          <a:xfrm>
            <a:off x="5998464" y="419709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18" name="Text 5"/>
          <p:cNvSpPr/>
          <p:nvPr/>
        </p:nvSpPr>
        <p:spPr>
          <a:xfrm>
            <a:off x="6455664" y="4187952"/>
            <a:ext cx="728776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Ground Truth Comparison</a:t>
            </a:r>
            <a:endParaRPr lang="en-US" sz="1920" dirty="0"/>
          </a:p>
        </p:txBody>
      </p:sp>
      <p:sp>
        <p:nvSpPr>
          <p:cNvPr id="19" name="Text 6"/>
          <p:cNvSpPr/>
          <p:nvPr/>
        </p:nvSpPr>
        <p:spPr>
          <a:xfrm>
            <a:off x="6455664" y="4663440"/>
            <a:ext cx="728776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Evaluate the accuracy of our generated mask against the actual tumor mask.</a:t>
            </a:r>
            <a:endParaRPr lang="en-US" sz="1530" dirty="0"/>
          </a:p>
        </p:txBody>
      </p:sp>
      <p:sp>
        <p:nvSpPr>
          <p:cNvPr id="20" name="Text 7"/>
          <p:cNvSpPr/>
          <p:nvPr/>
        </p:nvSpPr>
        <p:spPr>
          <a:xfrm>
            <a:off x="5998464" y="560527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21" name="Text 8"/>
          <p:cNvSpPr/>
          <p:nvPr/>
        </p:nvSpPr>
        <p:spPr>
          <a:xfrm>
            <a:off x="6455664" y="5596128"/>
            <a:ext cx="728776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Accuracy Metrics</a:t>
            </a:r>
            <a:endParaRPr lang="en-US" sz="1920" dirty="0"/>
          </a:p>
        </p:txBody>
      </p:sp>
      <p:sp>
        <p:nvSpPr>
          <p:cNvPr id="22" name="Text 9"/>
          <p:cNvSpPr/>
          <p:nvPr/>
        </p:nvSpPr>
        <p:spPr>
          <a:xfrm>
            <a:off x="6455664" y="6071616"/>
            <a:ext cx="728776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Utilize Dice Coefficient / IoU for performance measurement.</a:t>
            </a:r>
            <a:endParaRPr lang="en-US" sz="153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95144"/>
            <a:ext cx="6537960" cy="21396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636008"/>
            <a:ext cx="6537960" cy="245973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2295144"/>
            <a:ext cx="6537960" cy="213969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4636008"/>
            <a:ext cx="6537960" cy="245973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232" y="2916936"/>
            <a:ext cx="6483096" cy="1499616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232" y="5248656"/>
            <a:ext cx="6483096" cy="1810512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3216" y="2916936"/>
            <a:ext cx="6483096" cy="1499616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3216" y="5248656"/>
            <a:ext cx="6483096" cy="1810512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4088" y="2313432"/>
            <a:ext cx="6510528" cy="621792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088" y="4645152"/>
            <a:ext cx="6510528" cy="621792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34072" y="2313432"/>
            <a:ext cx="6510528" cy="621792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34072" y="4645152"/>
            <a:ext cx="6510528" cy="621792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685800" y="94183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6. Planned Next Steps</a:t>
            </a:r>
            <a:endParaRPr lang="en-US" sz="3840" dirty="0"/>
          </a:p>
        </p:txBody>
      </p:sp>
      <p:sp>
        <p:nvSpPr>
          <p:cNvPr id="17" name="Text 1"/>
          <p:cNvSpPr/>
          <p:nvPr/>
        </p:nvSpPr>
        <p:spPr>
          <a:xfrm>
            <a:off x="685800" y="176479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Following our successful completion of Phase 1, our next steps will focus on the core analysis:</a:t>
            </a:r>
            <a:endParaRPr lang="en-US" sz="1530" dirty="0"/>
          </a:p>
        </p:txBody>
      </p:sp>
      <p:sp>
        <p:nvSpPr>
          <p:cNvPr id="18" name="Text 2"/>
          <p:cNvSpPr/>
          <p:nvPr/>
        </p:nvSpPr>
        <p:spPr>
          <a:xfrm>
            <a:off x="914400" y="3108960"/>
            <a:ext cx="6089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Module 2</a:t>
            </a:r>
            <a:endParaRPr lang="en-US" sz="1920" dirty="0"/>
          </a:p>
        </p:txBody>
      </p:sp>
      <p:sp>
        <p:nvSpPr>
          <p:cNvPr id="19" name="Text 3"/>
          <p:cNvSpPr/>
          <p:nvPr/>
        </p:nvSpPr>
        <p:spPr>
          <a:xfrm>
            <a:off x="914400" y="3584448"/>
            <a:ext cx="608990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Skull Stripping: We will use thresholding and morphological operations (erosion/dilation) to create a clean mask of the brain.</a:t>
            </a:r>
            <a:endParaRPr lang="en-US" sz="1530" dirty="0"/>
          </a:p>
        </p:txBody>
      </p:sp>
      <p:sp>
        <p:nvSpPr>
          <p:cNvPr id="20" name="Text 4"/>
          <p:cNvSpPr/>
          <p:nvPr/>
        </p:nvSpPr>
        <p:spPr>
          <a:xfrm>
            <a:off x="3886200" y="2441448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21" name="Text 5"/>
          <p:cNvSpPr/>
          <p:nvPr/>
        </p:nvSpPr>
        <p:spPr>
          <a:xfrm>
            <a:off x="914400" y="5440680"/>
            <a:ext cx="6089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Module 4</a:t>
            </a:r>
            <a:endParaRPr lang="en-US" sz="1920" dirty="0"/>
          </a:p>
        </p:txBody>
      </p:sp>
      <p:sp>
        <p:nvSpPr>
          <p:cNvPr id="22" name="Text 6"/>
          <p:cNvSpPr/>
          <p:nvPr/>
        </p:nvSpPr>
        <p:spPr>
          <a:xfrm>
            <a:off x="914400" y="5925312"/>
            <a:ext cx="6089904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Tumor Segmentation: We will use Otsu's thresholding method to automatically segment the tumor, assuming a bimodal histogram after enhancement.</a:t>
            </a:r>
            <a:endParaRPr lang="en-US" sz="1530" dirty="0"/>
          </a:p>
        </p:txBody>
      </p:sp>
      <p:sp>
        <p:nvSpPr>
          <p:cNvPr id="23" name="Text 7"/>
          <p:cNvSpPr/>
          <p:nvPr/>
        </p:nvSpPr>
        <p:spPr>
          <a:xfrm>
            <a:off x="3886200" y="4773168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24" name="Text 8"/>
          <p:cNvSpPr/>
          <p:nvPr/>
        </p:nvSpPr>
        <p:spPr>
          <a:xfrm>
            <a:off x="7644384" y="3108960"/>
            <a:ext cx="6089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Module 3</a:t>
            </a:r>
            <a:endParaRPr lang="en-US" sz="1920" dirty="0"/>
          </a:p>
        </p:txBody>
      </p:sp>
      <p:sp>
        <p:nvSpPr>
          <p:cNvPr id="25" name="Text 9"/>
          <p:cNvSpPr/>
          <p:nvPr/>
        </p:nvSpPr>
        <p:spPr>
          <a:xfrm>
            <a:off x="7644384" y="3584448"/>
            <a:ext cx="608990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Contrast Enhancement: We plan to apply CLAHE to locally enhance the contrast between the tumor and healthy tissue.</a:t>
            </a:r>
            <a:endParaRPr lang="en-US" sz="1530" dirty="0"/>
          </a:p>
        </p:txBody>
      </p:sp>
      <p:sp>
        <p:nvSpPr>
          <p:cNvPr id="26" name="Text 10"/>
          <p:cNvSpPr/>
          <p:nvPr/>
        </p:nvSpPr>
        <p:spPr>
          <a:xfrm>
            <a:off x="7644384" y="5440680"/>
            <a:ext cx="6089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Modules 5 &amp; 6</a:t>
            </a:r>
            <a:endParaRPr lang="en-US" sz="1920" dirty="0"/>
          </a:p>
        </p:txBody>
      </p:sp>
      <p:sp>
        <p:nvSpPr>
          <p:cNvPr id="27" name="Text 11"/>
          <p:cNvSpPr/>
          <p:nvPr/>
        </p:nvSpPr>
        <p:spPr>
          <a:xfrm>
            <a:off x="7644384" y="5925312"/>
            <a:ext cx="6089904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Evaluation and Visualization: Finally, we will calculate the Dice Coefficient for accuracy and overlay the results on the original image.</a:t>
            </a:r>
            <a:endParaRPr lang="en-US" sz="1530" dirty="0"/>
          </a:p>
        </p:txBody>
      </p:sp>
      <p:sp>
        <p:nvSpPr>
          <p:cNvPr id="28" name="Text 12"/>
          <p:cNvSpPr/>
          <p:nvPr/>
        </p:nvSpPr>
        <p:spPr>
          <a:xfrm>
            <a:off x="10616184" y="2441448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29" name="Text 13"/>
          <p:cNvSpPr/>
          <p:nvPr/>
        </p:nvSpPr>
        <p:spPr>
          <a:xfrm>
            <a:off x="10616184" y="4773168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192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36" y="2770632"/>
            <a:ext cx="2642616" cy="167335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136" y="4636008"/>
            <a:ext cx="2642616" cy="198424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632" y="2770632"/>
            <a:ext cx="2642616" cy="167335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632" y="4636008"/>
            <a:ext cx="2642616" cy="198424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20272" y="2770632"/>
            <a:ext cx="2642616" cy="167335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20272" y="4636008"/>
            <a:ext cx="2642616" cy="1984248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5660136" y="140817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7. Team Roles and Responsibilities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5660136" y="2240280"/>
            <a:ext cx="829360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project workload for all six modules has been clearly distributed:</a:t>
            </a:r>
            <a:endParaRPr lang="en-US" sz="1530" dirty="0"/>
          </a:p>
        </p:txBody>
      </p:sp>
      <p:sp>
        <p:nvSpPr>
          <p:cNvPr id="12" name="Text 2"/>
          <p:cNvSpPr/>
          <p:nvPr/>
        </p:nvSpPr>
        <p:spPr>
          <a:xfrm>
            <a:off x="5888736" y="2898648"/>
            <a:ext cx="218541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J.Rushikesh</a:t>
            </a:r>
            <a:endParaRPr lang="en-US" sz="1920" dirty="0"/>
          </a:p>
        </p:txBody>
      </p:sp>
      <p:sp>
        <p:nvSpPr>
          <p:cNvPr id="13" name="Text 3"/>
          <p:cNvSpPr/>
          <p:nvPr/>
        </p:nvSpPr>
        <p:spPr>
          <a:xfrm>
            <a:off x="5888736" y="3374136"/>
            <a:ext cx="2185416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Module 1 - Data Loading &amp; Preprocessing</a:t>
            </a:r>
            <a:endParaRPr lang="en-US" sz="1530" dirty="0"/>
          </a:p>
        </p:txBody>
      </p:sp>
      <p:sp>
        <p:nvSpPr>
          <p:cNvPr id="14" name="Text 4"/>
          <p:cNvSpPr/>
          <p:nvPr/>
        </p:nvSpPr>
        <p:spPr>
          <a:xfrm>
            <a:off x="5888736" y="4764024"/>
            <a:ext cx="218541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V.Vamsi Krishna</a:t>
            </a:r>
            <a:endParaRPr lang="en-US" sz="1920" dirty="0"/>
          </a:p>
        </p:txBody>
      </p:sp>
      <p:sp>
        <p:nvSpPr>
          <p:cNvPr id="15" name="Text 5"/>
          <p:cNvSpPr/>
          <p:nvPr/>
        </p:nvSpPr>
        <p:spPr>
          <a:xfrm>
            <a:off x="5888736" y="5239512"/>
            <a:ext cx="2185416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Module 4 - Tumor Segmentation</a:t>
            </a:r>
            <a:endParaRPr lang="en-US" sz="1530" dirty="0"/>
          </a:p>
        </p:txBody>
      </p:sp>
      <p:sp>
        <p:nvSpPr>
          <p:cNvPr id="16" name="Text 6"/>
          <p:cNvSpPr/>
          <p:nvPr/>
        </p:nvSpPr>
        <p:spPr>
          <a:xfrm>
            <a:off x="8714232" y="2898648"/>
            <a:ext cx="218541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Sathvik</a:t>
            </a:r>
            <a:endParaRPr lang="en-US" sz="1920" dirty="0"/>
          </a:p>
        </p:txBody>
      </p:sp>
      <p:sp>
        <p:nvSpPr>
          <p:cNvPr id="17" name="Text 7"/>
          <p:cNvSpPr/>
          <p:nvPr/>
        </p:nvSpPr>
        <p:spPr>
          <a:xfrm>
            <a:off x="8714232" y="3374136"/>
            <a:ext cx="2185416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Module 2 - Skull Stripping</a:t>
            </a:r>
            <a:endParaRPr lang="en-US" sz="1530" dirty="0"/>
          </a:p>
        </p:txBody>
      </p:sp>
      <p:sp>
        <p:nvSpPr>
          <p:cNvPr id="18" name="Text 8"/>
          <p:cNvSpPr/>
          <p:nvPr/>
        </p:nvSpPr>
        <p:spPr>
          <a:xfrm>
            <a:off x="8714232" y="4764024"/>
            <a:ext cx="218541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K.Surya Poojith</a:t>
            </a:r>
            <a:endParaRPr lang="en-US" sz="1920" dirty="0"/>
          </a:p>
        </p:txBody>
      </p:sp>
      <p:sp>
        <p:nvSpPr>
          <p:cNvPr id="19" name="Text 9"/>
          <p:cNvSpPr/>
          <p:nvPr/>
        </p:nvSpPr>
        <p:spPr>
          <a:xfrm>
            <a:off x="8714232" y="5239512"/>
            <a:ext cx="2185416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Module 5 - Feature Analysis &amp; Evaluation</a:t>
            </a:r>
            <a:endParaRPr lang="en-US" sz="1530" dirty="0"/>
          </a:p>
        </p:txBody>
      </p:sp>
      <p:sp>
        <p:nvSpPr>
          <p:cNvPr id="20" name="Text 10"/>
          <p:cNvSpPr/>
          <p:nvPr/>
        </p:nvSpPr>
        <p:spPr>
          <a:xfrm>
            <a:off x="11539728" y="2898648"/>
            <a:ext cx="2185416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Abdul Rahim Zuhair</a:t>
            </a:r>
            <a:endParaRPr lang="en-US" sz="1920" dirty="0"/>
          </a:p>
        </p:txBody>
      </p:sp>
      <p:sp>
        <p:nvSpPr>
          <p:cNvPr id="21" name="Text 11"/>
          <p:cNvSpPr/>
          <p:nvPr/>
        </p:nvSpPr>
        <p:spPr>
          <a:xfrm>
            <a:off x="11539728" y="3685032"/>
            <a:ext cx="2185416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Module 3 - Contrast Enhancement</a:t>
            </a:r>
            <a:endParaRPr lang="en-US" sz="1530" dirty="0"/>
          </a:p>
        </p:txBody>
      </p:sp>
      <p:sp>
        <p:nvSpPr>
          <p:cNvPr id="22" name="Text 12"/>
          <p:cNvSpPr/>
          <p:nvPr/>
        </p:nvSpPr>
        <p:spPr>
          <a:xfrm>
            <a:off x="11539728" y="4764024"/>
            <a:ext cx="2185416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Kethavath Gayathri</a:t>
            </a:r>
            <a:endParaRPr lang="en-US" sz="1920" dirty="0"/>
          </a:p>
        </p:txBody>
      </p:sp>
      <p:sp>
        <p:nvSpPr>
          <p:cNvPr id="23" name="Text 13"/>
          <p:cNvSpPr/>
          <p:nvPr/>
        </p:nvSpPr>
        <p:spPr>
          <a:xfrm>
            <a:off x="11539728" y="5550408"/>
            <a:ext cx="2185416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Module 6 - Visualization &amp; UI Integration</a:t>
            </a:r>
            <a:endParaRPr lang="en-US" sz="153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17373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CONTENTS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896112" y="30083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1. Team Members</a:t>
            </a:r>
            <a:endParaRPr lang="en-US" sz="1920" dirty="0"/>
          </a:p>
        </p:txBody>
      </p:sp>
      <p:sp>
        <p:nvSpPr>
          <p:cNvPr id="6" name="Text 2"/>
          <p:cNvSpPr/>
          <p:nvPr/>
        </p:nvSpPr>
        <p:spPr>
          <a:xfrm>
            <a:off x="896112" y="39319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3. Dataset Overview</a:t>
            </a:r>
            <a:endParaRPr lang="en-US" sz="1920" dirty="0"/>
          </a:p>
        </p:txBody>
      </p:sp>
      <p:sp>
        <p:nvSpPr>
          <p:cNvPr id="7" name="Text 3"/>
          <p:cNvSpPr/>
          <p:nvPr/>
        </p:nvSpPr>
        <p:spPr>
          <a:xfrm>
            <a:off x="896112" y="48463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5. Current Progress - Module 1: Preprocessing</a:t>
            </a:r>
            <a:endParaRPr lang="en-US" sz="1920" dirty="0"/>
          </a:p>
        </p:txBody>
      </p:sp>
      <p:sp>
        <p:nvSpPr>
          <p:cNvPr id="8" name="Text 4"/>
          <p:cNvSpPr/>
          <p:nvPr/>
        </p:nvSpPr>
        <p:spPr>
          <a:xfrm>
            <a:off x="896112" y="5769864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7. Team Roles and Responsibilities</a:t>
            </a:r>
            <a:endParaRPr lang="en-US" sz="1920" dirty="0"/>
          </a:p>
        </p:txBody>
      </p:sp>
      <p:sp>
        <p:nvSpPr>
          <p:cNvPr id="9" name="Text 5"/>
          <p:cNvSpPr/>
          <p:nvPr/>
        </p:nvSpPr>
        <p:spPr>
          <a:xfrm>
            <a:off x="7626096" y="30083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2. Introduction &amp; Project Goal</a:t>
            </a:r>
            <a:endParaRPr lang="en-US" sz="1920" dirty="0"/>
          </a:p>
        </p:txBody>
      </p:sp>
      <p:sp>
        <p:nvSpPr>
          <p:cNvPr id="10" name="Text 6"/>
          <p:cNvSpPr/>
          <p:nvPr/>
        </p:nvSpPr>
        <p:spPr>
          <a:xfrm>
            <a:off x="7626096" y="39319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4. The Full Project Pipeline</a:t>
            </a:r>
            <a:endParaRPr lang="en-US" sz="1920" dirty="0"/>
          </a:p>
        </p:txBody>
      </p:sp>
      <p:sp>
        <p:nvSpPr>
          <p:cNvPr id="11" name="Text 7"/>
          <p:cNvSpPr/>
          <p:nvPr/>
        </p:nvSpPr>
        <p:spPr>
          <a:xfrm>
            <a:off x="7626096" y="48463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6. Planned Next Steps</a:t>
            </a:r>
            <a:endParaRPr lang="en-US" sz="1920" dirty="0"/>
          </a:p>
        </p:txBody>
      </p:sp>
      <p:sp>
        <p:nvSpPr>
          <p:cNvPr id="12" name="Text 8"/>
          <p:cNvSpPr/>
          <p:nvPr/>
        </p:nvSpPr>
        <p:spPr>
          <a:xfrm>
            <a:off x="7626096" y="5769864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8. Thank You</a:t>
            </a:r>
            <a:endParaRPr lang="en-US" sz="19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424" y="2990088"/>
            <a:ext cx="2606040" cy="101498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424" y="4224528"/>
            <a:ext cx="2606040" cy="164592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3920" y="2990088"/>
            <a:ext cx="2606040" cy="101498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920" y="4224528"/>
            <a:ext cx="2606040" cy="164592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29416" y="2990088"/>
            <a:ext cx="2606040" cy="101498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29416" y="4224528"/>
            <a:ext cx="2606040" cy="164592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5664" y="3182112"/>
            <a:ext cx="1636776" cy="630936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5664" y="4416552"/>
            <a:ext cx="1636776" cy="1252728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81160" y="3182112"/>
            <a:ext cx="1636776" cy="630936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81160" y="4416552"/>
            <a:ext cx="1636776" cy="1252728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15800" y="3182112"/>
            <a:ext cx="1636776" cy="630936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15800" y="4416552"/>
            <a:ext cx="1636776" cy="1252728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52160" y="3163824"/>
            <a:ext cx="420624" cy="420624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4407408"/>
            <a:ext cx="420624" cy="420624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86800" y="3163824"/>
            <a:ext cx="420624" cy="420624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86800" y="4407408"/>
            <a:ext cx="420624" cy="420624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12296" y="3163824"/>
            <a:ext cx="420624" cy="420624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512296" y="4407408"/>
            <a:ext cx="420624" cy="420624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5660136" y="213969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1. Team Members</a:t>
            </a:r>
            <a:endParaRPr lang="en-US" sz="3840" dirty="0"/>
          </a:p>
        </p:txBody>
      </p:sp>
      <p:sp>
        <p:nvSpPr>
          <p:cNvPr id="23" name="Text 1"/>
          <p:cNvSpPr/>
          <p:nvPr/>
        </p:nvSpPr>
        <p:spPr>
          <a:xfrm>
            <a:off x="5998464" y="320040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24" name="Text 2"/>
          <p:cNvSpPr/>
          <p:nvPr/>
        </p:nvSpPr>
        <p:spPr>
          <a:xfrm>
            <a:off x="6455664" y="3182112"/>
            <a:ext cx="1636776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V. Vamsi Krishna (2022BCD0022)</a:t>
            </a:r>
            <a:endParaRPr lang="en-US" sz="1530" dirty="0"/>
          </a:p>
        </p:txBody>
      </p:sp>
      <p:sp>
        <p:nvSpPr>
          <p:cNvPr id="25" name="Text 3"/>
          <p:cNvSpPr/>
          <p:nvPr/>
        </p:nvSpPr>
        <p:spPr>
          <a:xfrm>
            <a:off x="5998464" y="443484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1920" dirty="0"/>
          </a:p>
        </p:txBody>
      </p:sp>
      <p:sp>
        <p:nvSpPr>
          <p:cNvPr id="26" name="Text 4"/>
          <p:cNvSpPr/>
          <p:nvPr/>
        </p:nvSpPr>
        <p:spPr>
          <a:xfrm>
            <a:off x="6455664" y="4416552"/>
            <a:ext cx="1636776" cy="1252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Mohammed Abdul Rahim Zuhair (2022BCS0109)</a:t>
            </a:r>
            <a:endParaRPr lang="en-US" sz="1530" dirty="0"/>
          </a:p>
        </p:txBody>
      </p:sp>
      <p:sp>
        <p:nvSpPr>
          <p:cNvPr id="27" name="Text 5"/>
          <p:cNvSpPr/>
          <p:nvPr/>
        </p:nvSpPr>
        <p:spPr>
          <a:xfrm>
            <a:off x="8823960" y="320040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28" name="Text 6"/>
          <p:cNvSpPr/>
          <p:nvPr/>
        </p:nvSpPr>
        <p:spPr>
          <a:xfrm>
            <a:off x="9281160" y="3182112"/>
            <a:ext cx="1636776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K. Surya Poojith (2022BCD0025)</a:t>
            </a:r>
            <a:endParaRPr lang="en-US" sz="1530" dirty="0"/>
          </a:p>
        </p:txBody>
      </p:sp>
      <p:sp>
        <p:nvSpPr>
          <p:cNvPr id="29" name="Text 7"/>
          <p:cNvSpPr/>
          <p:nvPr/>
        </p:nvSpPr>
        <p:spPr>
          <a:xfrm>
            <a:off x="8823960" y="443484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1920" dirty="0"/>
          </a:p>
        </p:txBody>
      </p:sp>
      <p:sp>
        <p:nvSpPr>
          <p:cNvPr id="30" name="Text 8"/>
          <p:cNvSpPr/>
          <p:nvPr/>
        </p:nvSpPr>
        <p:spPr>
          <a:xfrm>
            <a:off x="9281160" y="4416552"/>
            <a:ext cx="1636776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Kethavath Gayathri (2022BCS0196)</a:t>
            </a:r>
            <a:endParaRPr lang="en-US" sz="1530" dirty="0"/>
          </a:p>
        </p:txBody>
      </p:sp>
      <p:sp>
        <p:nvSpPr>
          <p:cNvPr id="31" name="Text 9"/>
          <p:cNvSpPr/>
          <p:nvPr/>
        </p:nvSpPr>
        <p:spPr>
          <a:xfrm>
            <a:off x="11658600" y="320040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32" name="Text 10"/>
          <p:cNvSpPr/>
          <p:nvPr/>
        </p:nvSpPr>
        <p:spPr>
          <a:xfrm>
            <a:off x="11658600" y="443484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</a:t>
            </a:r>
            <a:endParaRPr lang="en-US" sz="1920" dirty="0"/>
          </a:p>
        </p:txBody>
      </p:sp>
      <p:sp>
        <p:nvSpPr>
          <p:cNvPr id="33" name="Text 11"/>
          <p:cNvSpPr/>
          <p:nvPr/>
        </p:nvSpPr>
        <p:spPr>
          <a:xfrm>
            <a:off x="12115800" y="3182112"/>
            <a:ext cx="1636776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K. Sathvik Kiran (2022BCD0028)</a:t>
            </a:r>
            <a:endParaRPr lang="en-US" sz="1530" dirty="0"/>
          </a:p>
        </p:txBody>
      </p:sp>
      <p:sp>
        <p:nvSpPr>
          <p:cNvPr id="34" name="Text 12"/>
          <p:cNvSpPr/>
          <p:nvPr/>
        </p:nvSpPr>
        <p:spPr>
          <a:xfrm>
            <a:off x="12115800" y="4416552"/>
            <a:ext cx="1636776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J. Rushikesh (2022BCS0151)</a:t>
            </a:r>
            <a:endParaRPr lang="en-US" sz="15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187452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2. Introduction &amp; Project Goal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2706624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The Problem</a:t>
            </a:r>
            <a:endParaRPr lang="en-US" sz="3840" dirty="0"/>
          </a:p>
        </p:txBody>
      </p:sp>
      <p:sp>
        <p:nvSpPr>
          <p:cNvPr id="6" name="Text 2"/>
          <p:cNvSpPr/>
          <p:nvPr/>
        </p:nvSpPr>
        <p:spPr>
          <a:xfrm>
            <a:off x="685800" y="3538728"/>
            <a:ext cx="8293608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Manually analyzing hundreds of MRI scans for brain tumors is time-consuming and prone to human error. An automated system can provide fast, objective, and repeatable results.</a:t>
            </a:r>
            <a:endParaRPr lang="en-US" sz="1530" dirty="0"/>
          </a:p>
        </p:txBody>
      </p:sp>
      <p:sp>
        <p:nvSpPr>
          <p:cNvPr id="7" name="Text 3"/>
          <p:cNvSpPr/>
          <p:nvPr/>
        </p:nvSpPr>
        <p:spPr>
          <a:xfrm>
            <a:off x="685800" y="437997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Our Project Goal</a:t>
            </a:r>
            <a:endParaRPr lang="en-US" sz="3840" dirty="0"/>
          </a:p>
        </p:txBody>
      </p:sp>
      <p:sp>
        <p:nvSpPr>
          <p:cNvPr id="8" name="Text 4"/>
          <p:cNvSpPr/>
          <p:nvPr/>
        </p:nvSpPr>
        <p:spPr>
          <a:xfrm>
            <a:off x="685800" y="5212080"/>
            <a:ext cx="8293608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 design and implement a complete image processing pipeline to automatically detect and segment three types of brain tumors (meningioma, glioma, and pituitary) from MRI scans.</a:t>
            </a: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72184"/>
            <a:ext cx="6547104" cy="608990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784" y="1472184"/>
            <a:ext cx="6547104" cy="6089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56" y="2240280"/>
            <a:ext cx="6117336" cy="510235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6096" y="2240280"/>
            <a:ext cx="6117336" cy="510235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968" y="1673352"/>
            <a:ext cx="402336" cy="40233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6952" y="1673352"/>
            <a:ext cx="402336" cy="402336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56" y="4535424"/>
            <a:ext cx="2331720" cy="233172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6096" y="4233672"/>
            <a:ext cx="2670048" cy="2670048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685800" y="685800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Dataset Overview</a:t>
            </a:r>
            <a:endParaRPr lang="en-US" sz="3640" dirty="0"/>
          </a:p>
        </p:txBody>
      </p:sp>
      <p:sp>
        <p:nvSpPr>
          <p:cNvPr id="12" name="Text 1"/>
          <p:cNvSpPr/>
          <p:nvPr/>
        </p:nvSpPr>
        <p:spPr>
          <a:xfrm>
            <a:off x="1024128" y="1709928"/>
            <a:ext cx="137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80"/>
              </a:lnSpc>
              <a:buNone/>
            </a:pPr>
            <a:r>
              <a:rPr lang="en-US" sz="18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820" dirty="0"/>
          </a:p>
        </p:txBody>
      </p:sp>
      <p:sp>
        <p:nvSpPr>
          <p:cNvPr id="13" name="Text 2"/>
          <p:cNvSpPr/>
          <p:nvPr/>
        </p:nvSpPr>
        <p:spPr>
          <a:xfrm>
            <a:off x="905256" y="2240280"/>
            <a:ext cx="6117336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Dataset</a:t>
            </a:r>
            <a:endParaRPr lang="en-US" sz="1820" dirty="0"/>
          </a:p>
        </p:txBody>
      </p:sp>
      <p:sp>
        <p:nvSpPr>
          <p:cNvPr id="14" name="Text 3"/>
          <p:cNvSpPr/>
          <p:nvPr/>
        </p:nvSpPr>
        <p:spPr>
          <a:xfrm>
            <a:off x="905256" y="2697480"/>
            <a:ext cx="6117336" cy="7498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10"/>
              </a:lnSpc>
              <a:buNone/>
            </a:pPr>
            <a:r>
              <a:rPr lang="en-US" sz="182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A public dataset from Figshare containing 3064 T1-weighted contrast-enhanced MRI images.</a:t>
            </a:r>
            <a:endParaRPr lang="en-US" sz="1820" dirty="0"/>
          </a:p>
        </p:txBody>
      </p:sp>
      <p:sp>
        <p:nvSpPr>
          <p:cNvPr id="15" name="Text 4"/>
          <p:cNvSpPr/>
          <p:nvPr/>
        </p:nvSpPr>
        <p:spPr>
          <a:xfrm>
            <a:off x="905256" y="3602736"/>
            <a:ext cx="6117336" cy="7498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10"/>
              </a:lnSpc>
              <a:buNone/>
            </a:pPr>
            <a:r>
              <a:rPr lang="en-US" sz="182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Images are sorted into three categories: Meningioma, Glioma, and Pituitary tumor.</a:t>
            </a:r>
            <a:endParaRPr lang="en-US" sz="1820" dirty="0"/>
          </a:p>
        </p:txBody>
      </p:sp>
      <p:sp>
        <p:nvSpPr>
          <p:cNvPr id="16" name="Text 5"/>
          <p:cNvSpPr/>
          <p:nvPr/>
        </p:nvSpPr>
        <p:spPr>
          <a:xfrm>
            <a:off x="905256" y="7050024"/>
            <a:ext cx="6117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30"/>
              </a:lnSpc>
              <a:buNone/>
            </a:pPr>
            <a:endParaRPr lang="en-US" sz="1450" dirty="0"/>
          </a:p>
        </p:txBody>
      </p:sp>
      <p:sp>
        <p:nvSpPr>
          <p:cNvPr id="17" name="Text 6"/>
          <p:cNvSpPr/>
          <p:nvPr/>
        </p:nvSpPr>
        <p:spPr>
          <a:xfrm>
            <a:off x="7744968" y="1709928"/>
            <a:ext cx="137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80"/>
              </a:lnSpc>
              <a:buNone/>
            </a:pPr>
            <a:r>
              <a:rPr lang="en-US" sz="18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820" dirty="0"/>
          </a:p>
        </p:txBody>
      </p:sp>
      <p:sp>
        <p:nvSpPr>
          <p:cNvPr id="18" name="Text 7"/>
          <p:cNvSpPr/>
          <p:nvPr/>
        </p:nvSpPr>
        <p:spPr>
          <a:xfrm>
            <a:off x="7626096" y="2240280"/>
            <a:ext cx="6117336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Ground Truth</a:t>
            </a:r>
            <a:endParaRPr lang="en-US" sz="1820" dirty="0"/>
          </a:p>
        </p:txBody>
      </p:sp>
      <p:sp>
        <p:nvSpPr>
          <p:cNvPr id="19" name="Text 8"/>
          <p:cNvSpPr/>
          <p:nvPr/>
        </p:nvSpPr>
        <p:spPr>
          <a:xfrm>
            <a:off x="7626096" y="2697480"/>
            <a:ext cx="6117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30"/>
              </a:lnSpc>
              <a:buNone/>
            </a:pPr>
            <a:r>
              <a:rPr lang="en-US" sz="145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Each MRI scan (e.g., 209.png) has a corresponding ground truth mask (209_mask.png).</a:t>
            </a:r>
            <a:endParaRPr lang="en-US" sz="1450" dirty="0"/>
          </a:p>
        </p:txBody>
      </p:sp>
      <p:sp>
        <p:nvSpPr>
          <p:cNvPr id="20" name="Text 9"/>
          <p:cNvSpPr/>
          <p:nvPr/>
        </p:nvSpPr>
        <p:spPr>
          <a:xfrm>
            <a:off x="7626096" y="3456432"/>
            <a:ext cx="6117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30"/>
              </a:lnSpc>
              <a:buNone/>
            </a:pPr>
            <a:r>
              <a:rPr lang="en-US" sz="145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This mask is crucial as it will allow us to quantitatively evaluate our algorithm's accuracy in later stages.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459943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4. The Full Project Pipeline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5431536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project is structured into a 6-module pipeline. For this first review, we have focused on completing Module 1.</a:t>
            </a:r>
            <a:endParaRPr lang="en-US" sz="15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8" y="1399032"/>
            <a:ext cx="6510528" cy="194767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3566160"/>
            <a:ext cx="6510528" cy="194767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5733288"/>
            <a:ext cx="6510528" cy="194767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1399032"/>
            <a:ext cx="6510528" cy="194767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072" y="3566160"/>
            <a:ext cx="6510528" cy="19476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072" y="5733288"/>
            <a:ext cx="6510528" cy="194767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1719072"/>
            <a:ext cx="6537960" cy="1636776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3886200"/>
            <a:ext cx="6537960" cy="1636776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6062472"/>
            <a:ext cx="6537960" cy="163677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5784" y="1719072"/>
            <a:ext cx="6537960" cy="1636776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15784" y="3886200"/>
            <a:ext cx="6537960" cy="1636776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15784" y="6062472"/>
            <a:ext cx="6537960" cy="1636776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1627632"/>
            <a:ext cx="6537960" cy="128016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3794760"/>
            <a:ext cx="6537960" cy="128016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5800" y="5961888"/>
            <a:ext cx="6537960" cy="128016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15784" y="1627632"/>
            <a:ext cx="6537960" cy="1280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15784" y="3794760"/>
            <a:ext cx="6537960" cy="1280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15784" y="5961888"/>
            <a:ext cx="6537960" cy="1280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57600" y="1399032"/>
            <a:ext cx="585216" cy="585216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57600" y="3566160"/>
            <a:ext cx="585216" cy="585216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57600" y="5733288"/>
            <a:ext cx="585216" cy="585216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87584" y="1399032"/>
            <a:ext cx="585216" cy="585216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387584" y="3566160"/>
            <a:ext cx="585216" cy="585216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387584" y="5733288"/>
            <a:ext cx="585216" cy="585216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685800" y="54864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Our Complete Plan</a:t>
            </a:r>
            <a:endParaRPr lang="en-US" sz="3840" dirty="0"/>
          </a:p>
        </p:txBody>
      </p:sp>
      <p:sp>
        <p:nvSpPr>
          <p:cNvPr id="28" name="Text 1"/>
          <p:cNvSpPr/>
          <p:nvPr/>
        </p:nvSpPr>
        <p:spPr>
          <a:xfrm>
            <a:off x="914400" y="2139696"/>
            <a:ext cx="6089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Image Preprocessing</a:t>
            </a:r>
            <a:endParaRPr lang="en-US" sz="1920" dirty="0"/>
          </a:p>
        </p:txBody>
      </p:sp>
      <p:sp>
        <p:nvSpPr>
          <p:cNvPr id="29" name="Text 2"/>
          <p:cNvSpPr/>
          <p:nvPr/>
        </p:nvSpPr>
        <p:spPr>
          <a:xfrm>
            <a:off x="914400" y="2624328"/>
            <a:ext cx="60899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Clean and prepare the image data. (Completed)</a:t>
            </a:r>
            <a:endParaRPr lang="en-US" sz="1530" dirty="0"/>
          </a:p>
        </p:txBody>
      </p:sp>
      <p:sp>
        <p:nvSpPr>
          <p:cNvPr id="30" name="Text 3"/>
          <p:cNvSpPr/>
          <p:nvPr/>
        </p:nvSpPr>
        <p:spPr>
          <a:xfrm>
            <a:off x="3867912" y="14721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00" dirty="0"/>
          </a:p>
        </p:txBody>
      </p:sp>
      <p:sp>
        <p:nvSpPr>
          <p:cNvPr id="31" name="Text 4"/>
          <p:cNvSpPr/>
          <p:nvPr/>
        </p:nvSpPr>
        <p:spPr>
          <a:xfrm>
            <a:off x="914400" y="4306824"/>
            <a:ext cx="6089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Contrast Enhancement</a:t>
            </a:r>
            <a:endParaRPr lang="en-US" sz="1920" dirty="0"/>
          </a:p>
        </p:txBody>
      </p:sp>
      <p:sp>
        <p:nvSpPr>
          <p:cNvPr id="32" name="Text 5"/>
          <p:cNvSpPr/>
          <p:nvPr/>
        </p:nvSpPr>
        <p:spPr>
          <a:xfrm>
            <a:off x="914400" y="4791456"/>
            <a:ext cx="60899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Make the tumor more visible.</a:t>
            </a:r>
            <a:endParaRPr lang="en-US" sz="1530" dirty="0"/>
          </a:p>
        </p:txBody>
      </p:sp>
      <p:sp>
        <p:nvSpPr>
          <p:cNvPr id="33" name="Text 6"/>
          <p:cNvSpPr/>
          <p:nvPr/>
        </p:nvSpPr>
        <p:spPr>
          <a:xfrm>
            <a:off x="3867912" y="363931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00" dirty="0"/>
          </a:p>
        </p:txBody>
      </p:sp>
      <p:sp>
        <p:nvSpPr>
          <p:cNvPr id="34" name="Text 7"/>
          <p:cNvSpPr/>
          <p:nvPr/>
        </p:nvSpPr>
        <p:spPr>
          <a:xfrm>
            <a:off x="914400" y="6473952"/>
            <a:ext cx="6089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Feature Analysis &amp; Evaluation</a:t>
            </a:r>
            <a:endParaRPr lang="en-US" sz="1920" dirty="0"/>
          </a:p>
        </p:txBody>
      </p:sp>
      <p:sp>
        <p:nvSpPr>
          <p:cNvPr id="35" name="Text 8"/>
          <p:cNvSpPr/>
          <p:nvPr/>
        </p:nvSpPr>
        <p:spPr>
          <a:xfrm>
            <a:off x="3867912" y="580644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300" dirty="0"/>
          </a:p>
        </p:txBody>
      </p:sp>
      <p:sp>
        <p:nvSpPr>
          <p:cNvPr id="36" name="Text 9"/>
          <p:cNvSpPr/>
          <p:nvPr/>
        </p:nvSpPr>
        <p:spPr>
          <a:xfrm>
            <a:off x="914400" y="6958584"/>
            <a:ext cx="60899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Quantify the tumor and score our accuracy.</a:t>
            </a:r>
            <a:endParaRPr lang="en-US" sz="1530" dirty="0"/>
          </a:p>
        </p:txBody>
      </p:sp>
      <p:sp>
        <p:nvSpPr>
          <p:cNvPr id="37" name="Text 10"/>
          <p:cNvSpPr/>
          <p:nvPr/>
        </p:nvSpPr>
        <p:spPr>
          <a:xfrm>
            <a:off x="7644384" y="2139696"/>
            <a:ext cx="6089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Skull Stripping</a:t>
            </a:r>
            <a:endParaRPr lang="en-US" sz="1920" dirty="0"/>
          </a:p>
        </p:txBody>
      </p:sp>
      <p:sp>
        <p:nvSpPr>
          <p:cNvPr id="38" name="Text 11"/>
          <p:cNvSpPr/>
          <p:nvPr/>
        </p:nvSpPr>
        <p:spPr>
          <a:xfrm>
            <a:off x="7644384" y="2624328"/>
            <a:ext cx="60899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Isolate the brain tissue.</a:t>
            </a:r>
            <a:endParaRPr lang="en-US" sz="1530" dirty="0"/>
          </a:p>
        </p:txBody>
      </p:sp>
      <p:sp>
        <p:nvSpPr>
          <p:cNvPr id="39" name="Text 12"/>
          <p:cNvSpPr/>
          <p:nvPr/>
        </p:nvSpPr>
        <p:spPr>
          <a:xfrm>
            <a:off x="7644384" y="4306824"/>
            <a:ext cx="6089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Tumor Segmentation</a:t>
            </a:r>
            <a:endParaRPr lang="en-US" sz="1920" dirty="0"/>
          </a:p>
        </p:txBody>
      </p:sp>
      <p:sp>
        <p:nvSpPr>
          <p:cNvPr id="40" name="Text 13"/>
          <p:cNvSpPr/>
          <p:nvPr/>
        </p:nvSpPr>
        <p:spPr>
          <a:xfrm>
            <a:off x="7644384" y="4791456"/>
            <a:ext cx="60899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Isolate the tumor with an algorithm.</a:t>
            </a:r>
            <a:endParaRPr lang="en-US" sz="1530" dirty="0"/>
          </a:p>
        </p:txBody>
      </p:sp>
      <p:sp>
        <p:nvSpPr>
          <p:cNvPr id="41" name="Text 14"/>
          <p:cNvSpPr/>
          <p:nvPr/>
        </p:nvSpPr>
        <p:spPr>
          <a:xfrm>
            <a:off x="7644384" y="6473952"/>
            <a:ext cx="6089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Visualization</a:t>
            </a:r>
            <a:endParaRPr lang="en-US" sz="1920" dirty="0"/>
          </a:p>
        </p:txBody>
      </p:sp>
      <p:sp>
        <p:nvSpPr>
          <p:cNvPr id="42" name="Text 15"/>
          <p:cNvSpPr/>
          <p:nvPr/>
        </p:nvSpPr>
        <p:spPr>
          <a:xfrm>
            <a:off x="7644384" y="6958584"/>
            <a:ext cx="60899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Display the final result.</a:t>
            </a:r>
            <a:endParaRPr lang="en-US" sz="1530" dirty="0"/>
          </a:p>
        </p:txBody>
      </p:sp>
      <p:sp>
        <p:nvSpPr>
          <p:cNvPr id="43" name="Text 16"/>
          <p:cNvSpPr/>
          <p:nvPr/>
        </p:nvSpPr>
        <p:spPr>
          <a:xfrm>
            <a:off x="10597896" y="14721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00" dirty="0"/>
          </a:p>
        </p:txBody>
      </p:sp>
      <p:sp>
        <p:nvSpPr>
          <p:cNvPr id="44" name="Text 17"/>
          <p:cNvSpPr/>
          <p:nvPr/>
        </p:nvSpPr>
        <p:spPr>
          <a:xfrm>
            <a:off x="10597896" y="363931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00" dirty="0"/>
          </a:p>
        </p:txBody>
      </p:sp>
      <p:sp>
        <p:nvSpPr>
          <p:cNvPr id="45" name="Text 18"/>
          <p:cNvSpPr/>
          <p:nvPr/>
        </p:nvSpPr>
        <p:spPr>
          <a:xfrm>
            <a:off x="10597896" y="580644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</a:t>
            </a:r>
            <a:endParaRPr lang="en-US" sz="2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35024"/>
            <a:ext cx="13267944" cy="55778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57400"/>
            <a:ext cx="13267944" cy="55778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779776"/>
            <a:ext cx="13267944" cy="55778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335024"/>
            <a:ext cx="118872" cy="55778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057400"/>
            <a:ext cx="118872" cy="55778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779776"/>
            <a:ext cx="118872" cy="55778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0128" y="5257800"/>
            <a:ext cx="2066544" cy="2066544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2408" y="5257800"/>
            <a:ext cx="2176272" cy="2176272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685800" y="630936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080"/>
              </a:lnSpc>
              <a:buNone/>
            </a:pPr>
            <a:r>
              <a:rPr lang="en-US" sz="326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5. Module 1: Preprocessing</a:t>
            </a:r>
            <a:endParaRPr lang="en-US" sz="3260" dirty="0"/>
          </a:p>
        </p:txBody>
      </p:sp>
      <p:sp>
        <p:nvSpPr>
          <p:cNvPr id="12" name="Text 1"/>
          <p:cNvSpPr/>
          <p:nvPr/>
        </p:nvSpPr>
        <p:spPr>
          <a:xfrm>
            <a:off x="941832" y="1444752"/>
            <a:ext cx="1281988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10"/>
              </a:lnSpc>
              <a:buNone/>
            </a:pPr>
            <a:r>
              <a:rPr lang="en-US" sz="16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We have successfully implemented the foundational preprocessing module.</a:t>
            </a:r>
            <a:endParaRPr lang="en-US" sz="1630" dirty="0"/>
          </a:p>
        </p:txBody>
      </p:sp>
      <p:sp>
        <p:nvSpPr>
          <p:cNvPr id="13" name="Text 2"/>
          <p:cNvSpPr/>
          <p:nvPr/>
        </p:nvSpPr>
        <p:spPr>
          <a:xfrm>
            <a:off x="941832" y="2167128"/>
            <a:ext cx="1281988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10"/>
              </a:lnSpc>
              <a:buNone/>
            </a:pPr>
            <a:r>
              <a:rPr lang="en-US" sz="16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 Loading: Images and their corresponding masks are loaded directly from the organized folders.</a:t>
            </a:r>
            <a:endParaRPr lang="en-US" sz="1630" dirty="0"/>
          </a:p>
        </p:txBody>
      </p:sp>
      <p:sp>
        <p:nvSpPr>
          <p:cNvPr id="14" name="Text 3"/>
          <p:cNvSpPr/>
          <p:nvPr/>
        </p:nvSpPr>
        <p:spPr>
          <a:xfrm>
            <a:off x="941832" y="2889504"/>
            <a:ext cx="1281988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10"/>
              </a:lnSpc>
              <a:buNone/>
            </a:pPr>
            <a:r>
              <a:rPr lang="en-US" sz="16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Noise Reduction: A median filter is applied to each MRI scan.</a:t>
            </a:r>
            <a:endParaRPr lang="en-US" sz="1630" dirty="0"/>
          </a:p>
        </p:txBody>
      </p:sp>
      <p:sp>
        <p:nvSpPr>
          <p:cNvPr id="15" name="Text 4"/>
          <p:cNvSpPr/>
          <p:nvPr/>
        </p:nvSpPr>
        <p:spPr>
          <a:xfrm>
            <a:off x="685800" y="3520440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080"/>
              </a:lnSpc>
              <a:buNone/>
            </a:pPr>
            <a:r>
              <a:rPr lang="en-US" sz="326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Purpose</a:t>
            </a:r>
            <a:endParaRPr lang="en-US" sz="3260" dirty="0"/>
          </a:p>
        </p:txBody>
      </p:sp>
      <p:sp>
        <p:nvSpPr>
          <p:cNvPr id="16" name="Text 5"/>
          <p:cNvSpPr/>
          <p:nvPr/>
        </p:nvSpPr>
        <p:spPr>
          <a:xfrm>
            <a:off x="685800" y="4224528"/>
            <a:ext cx="13267944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10"/>
              </a:lnSpc>
              <a:buNone/>
            </a:pPr>
            <a:r>
              <a:rPr lang="en-US" sz="16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median filter reduces "salt-and-pepper" noise, which is common in medical images. This step is critical for preventing the detection of false edges in later stages. It preserves sharp boundaries better than averaging filters.</a:t>
            </a:r>
            <a:endParaRPr lang="en-US" sz="163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8" y="3236976"/>
            <a:ext cx="6510528" cy="11887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4645152"/>
            <a:ext cx="6510528" cy="118872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072" y="3236976"/>
            <a:ext cx="6510528" cy="118872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4645152"/>
            <a:ext cx="6510528" cy="118872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328" y="3438144"/>
            <a:ext cx="5532120" cy="79552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1328" y="4846320"/>
            <a:ext cx="5532120" cy="795528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1312" y="3438144"/>
            <a:ext cx="5532120" cy="795528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1312" y="4846320"/>
            <a:ext cx="5532120" cy="795528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824" y="3419856"/>
            <a:ext cx="420624" cy="420624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824" y="4828032"/>
            <a:ext cx="420624" cy="420624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07808" y="3419856"/>
            <a:ext cx="420624" cy="420624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07808" y="4828032"/>
            <a:ext cx="420624" cy="420624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685800" y="239572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Module 2 : Skull Stripping (Brain Extraction) </a:t>
            </a:r>
            <a:endParaRPr lang="en-US" sz="3840" dirty="0"/>
          </a:p>
        </p:txBody>
      </p:sp>
      <p:sp>
        <p:nvSpPr>
          <p:cNvPr id="16" name="Text 1"/>
          <p:cNvSpPr/>
          <p:nvPr/>
        </p:nvSpPr>
        <p:spPr>
          <a:xfrm>
            <a:off x="1024128" y="3447288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7" name="Text 2"/>
          <p:cNvSpPr/>
          <p:nvPr/>
        </p:nvSpPr>
        <p:spPr>
          <a:xfrm>
            <a:off x="1481328" y="3438144"/>
            <a:ext cx="553212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Task Definition</a:t>
            </a:r>
            <a:endParaRPr lang="en-US" sz="1920" dirty="0"/>
          </a:p>
        </p:txBody>
      </p:sp>
      <p:sp>
        <p:nvSpPr>
          <p:cNvPr id="18" name="Text 3"/>
          <p:cNvSpPr/>
          <p:nvPr/>
        </p:nvSpPr>
        <p:spPr>
          <a:xfrm>
            <a:off x="1481328" y="3913632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Remove non-brain tissues from images.</a:t>
            </a:r>
            <a:endParaRPr lang="en-US" sz="1530" dirty="0"/>
          </a:p>
        </p:txBody>
      </p:sp>
      <p:sp>
        <p:nvSpPr>
          <p:cNvPr id="19" name="Text 4"/>
          <p:cNvSpPr/>
          <p:nvPr/>
        </p:nvSpPr>
        <p:spPr>
          <a:xfrm>
            <a:off x="1024128" y="485546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20" name="Text 5"/>
          <p:cNvSpPr/>
          <p:nvPr/>
        </p:nvSpPr>
        <p:spPr>
          <a:xfrm>
            <a:off x="1481328" y="4846320"/>
            <a:ext cx="553212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Goal</a:t>
            </a:r>
            <a:endParaRPr lang="en-US" sz="1920" dirty="0"/>
          </a:p>
        </p:txBody>
      </p:sp>
      <p:sp>
        <p:nvSpPr>
          <p:cNvPr id="21" name="Text 6"/>
          <p:cNvSpPr/>
          <p:nvPr/>
        </p:nvSpPr>
        <p:spPr>
          <a:xfrm>
            <a:off x="1481328" y="5321808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Isolate the brain region efficiently.</a:t>
            </a:r>
            <a:endParaRPr lang="en-US" sz="1530" dirty="0"/>
          </a:p>
        </p:txBody>
      </p:sp>
      <p:sp>
        <p:nvSpPr>
          <p:cNvPr id="22" name="Text 7"/>
          <p:cNvSpPr/>
          <p:nvPr/>
        </p:nvSpPr>
        <p:spPr>
          <a:xfrm>
            <a:off x="7754112" y="3447288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23" name="Text 8"/>
          <p:cNvSpPr/>
          <p:nvPr/>
        </p:nvSpPr>
        <p:spPr>
          <a:xfrm>
            <a:off x="8211312" y="3438144"/>
            <a:ext cx="553212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Segmentation Techniques</a:t>
            </a:r>
            <a:endParaRPr lang="en-US" sz="1920" dirty="0"/>
          </a:p>
        </p:txBody>
      </p:sp>
      <p:sp>
        <p:nvSpPr>
          <p:cNvPr id="24" name="Text 9"/>
          <p:cNvSpPr/>
          <p:nvPr/>
        </p:nvSpPr>
        <p:spPr>
          <a:xfrm>
            <a:off x="8211312" y="3913632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Utilize thresholding and morphological operations.</a:t>
            </a:r>
            <a:endParaRPr lang="en-US" sz="1530" dirty="0"/>
          </a:p>
        </p:txBody>
      </p:sp>
      <p:sp>
        <p:nvSpPr>
          <p:cNvPr id="25" name="Text 10"/>
          <p:cNvSpPr/>
          <p:nvPr/>
        </p:nvSpPr>
        <p:spPr>
          <a:xfrm>
            <a:off x="7754112" y="485546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1920" dirty="0"/>
          </a:p>
        </p:txBody>
      </p:sp>
      <p:sp>
        <p:nvSpPr>
          <p:cNvPr id="26" name="Text 11"/>
          <p:cNvSpPr/>
          <p:nvPr/>
        </p:nvSpPr>
        <p:spPr>
          <a:xfrm>
            <a:off x="8211312" y="4846320"/>
            <a:ext cx="553212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Next Steps</a:t>
            </a:r>
            <a:endParaRPr lang="en-US" sz="1920" dirty="0"/>
          </a:p>
        </p:txBody>
      </p:sp>
      <p:sp>
        <p:nvSpPr>
          <p:cNvPr id="27" name="Text 12"/>
          <p:cNvSpPr/>
          <p:nvPr/>
        </p:nvSpPr>
        <p:spPr>
          <a:xfrm>
            <a:off x="8211312" y="5321808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Proceed to contrast enhancement in Module 3.</a:t>
            </a:r>
            <a:endParaRPr lang="en-US" sz="15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2025-10-06T18:18:22Z</dcterms:created>
  <dcterms:modified xsi:type="dcterms:W3CDTF">2025-10-06T18:18:22Z</dcterms:modified>
</cp:coreProperties>
</file>